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67" r:id="rId5"/>
    <p:sldId id="269" r:id="rId6"/>
    <p:sldId id="270" r:id="rId7"/>
    <p:sldId id="271" r:id="rId8"/>
    <p:sldId id="272" r:id="rId9"/>
    <p:sldId id="277" r:id="rId10"/>
    <p:sldId id="278" r:id="rId11"/>
    <p:sldId id="279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85"/>
    <a:srgbClr val="EFE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734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3785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063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085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479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812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178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571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289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489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920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B5606-FFBD-44AA-A4E9-8B363C1958DA}" type="datetimeFigureOut">
              <a:rPr lang="hu-HU" smtClean="0"/>
              <a:t>2019. 03. 31.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054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59296" y="257313"/>
            <a:ext cx="9144000" cy="1020361"/>
          </a:xfrm>
        </p:spPr>
        <p:txBody>
          <a:bodyPr/>
          <a:lstStyle/>
          <a:p>
            <a:pPr algn="l"/>
            <a:r>
              <a:rPr lang="hu-HU" dirty="0" err="1" smtClean="0"/>
              <a:t>Getting</a:t>
            </a:r>
            <a:r>
              <a:rPr lang="hu-HU" dirty="0" smtClean="0"/>
              <a:t> </a:t>
            </a:r>
            <a:r>
              <a:rPr lang="hu-HU" dirty="0" err="1" smtClean="0"/>
              <a:t>started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RL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09601" y="1347249"/>
            <a:ext cx="8456761" cy="472926"/>
          </a:xfrm>
        </p:spPr>
        <p:txBody>
          <a:bodyPr>
            <a:normAutofit/>
          </a:bodyPr>
          <a:lstStyle/>
          <a:p>
            <a:pPr algn="l"/>
            <a:r>
              <a:rPr lang="hu-HU" dirty="0" smtClean="0"/>
              <a:t>Szilárd Kósa, https</a:t>
            </a:r>
            <a:r>
              <a:rPr lang="hu-HU" dirty="0"/>
              <a:t>://</a:t>
            </a:r>
            <a:r>
              <a:rPr lang="hu-HU" dirty="0" smtClean="0"/>
              <a:t>github.com/SzilardKosa/RLProject</a:t>
            </a:r>
            <a:endParaRPr lang="hu-HU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69" y="1820175"/>
            <a:ext cx="92964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4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Drive Smoothly in Minutes</a:t>
            </a:r>
            <a:endParaRPr lang="en-US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50745" y="1861335"/>
            <a:ext cx="4747475" cy="2489273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learn to drive in 5 minu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876245"/>
            <a:ext cx="4876800" cy="2743200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6465129" y="4753154"/>
            <a:ext cx="511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VAE</a:t>
            </a:r>
          </a:p>
          <a:p>
            <a:pPr marL="342900" indent="-342900">
              <a:buAutoNum type="arabicPeriod"/>
            </a:pP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Best RL </a:t>
            </a: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SAC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Donkey Car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simulator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4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Wayve.ai</a:t>
            </a:r>
            <a:r>
              <a:rPr lang="hu-HU" dirty="0"/>
              <a:t> </a:t>
            </a:r>
            <a:r>
              <a:rPr lang="hu-HU" dirty="0" err="1"/>
              <a:t>Approach</a:t>
            </a:r>
            <a:endParaRPr lang="en-US" dirty="0"/>
          </a:p>
        </p:txBody>
      </p:sp>
      <p:pic>
        <p:nvPicPr>
          <p:cNvPr id="5" name="wayv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69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</a:t>
            </a:r>
            <a:r>
              <a:rPr lang="en-US" dirty="0" err="1" smtClean="0"/>
              <a:t>arkov</a:t>
            </a:r>
            <a:r>
              <a:rPr lang="en-US" dirty="0" smtClean="0"/>
              <a:t> </a:t>
            </a:r>
            <a:r>
              <a:rPr lang="en-US" dirty="0"/>
              <a:t>decision process</a:t>
            </a:r>
          </a:p>
        </p:txBody>
      </p:sp>
      <p:pic>
        <p:nvPicPr>
          <p:cNvPr id="1026" name="Picture 2" descr="Image result for markov decision proces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77" y="882390"/>
            <a:ext cx="4582164" cy="22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/>
          <p:cNvSpPr txBox="1"/>
          <p:nvPr/>
        </p:nvSpPr>
        <p:spPr>
          <a:xfrm>
            <a:off x="608162" y="1826126"/>
            <a:ext cx="5901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hu-HU" sz="2400" dirty="0" smtClean="0"/>
              <a:t>The </a:t>
            </a:r>
            <a:r>
              <a:rPr lang="hu-HU" sz="2400" dirty="0" err="1" smtClean="0"/>
              <a:t>agent</a:t>
            </a:r>
            <a:r>
              <a:rPr lang="hu-HU" sz="2400" dirty="0" smtClean="0"/>
              <a:t> </a:t>
            </a:r>
            <a:r>
              <a:rPr lang="hu-HU" sz="2400" dirty="0" err="1" smtClean="0"/>
              <a:t>receives</a:t>
            </a:r>
            <a:r>
              <a:rPr lang="hu-HU" sz="2400" dirty="0" smtClean="0"/>
              <a:t> a </a:t>
            </a:r>
            <a:r>
              <a:rPr lang="hu-HU" sz="2400" dirty="0" err="1" smtClean="0"/>
              <a:t>state</a:t>
            </a:r>
            <a:endParaRPr lang="hu-HU" sz="2400" dirty="0" smtClean="0"/>
          </a:p>
          <a:p>
            <a:pPr marL="342900" indent="-342900">
              <a:buAutoNum type="arabicPeriod"/>
            </a:pPr>
            <a:r>
              <a:rPr lang="hu-HU" sz="2400" dirty="0" smtClean="0"/>
              <a:t>The </a:t>
            </a:r>
            <a:r>
              <a:rPr lang="hu-HU" sz="2400" dirty="0" err="1" smtClean="0"/>
              <a:t>agent</a:t>
            </a:r>
            <a:r>
              <a:rPr lang="hu-HU" sz="2400" dirty="0" smtClean="0"/>
              <a:t> </a:t>
            </a:r>
            <a:r>
              <a:rPr lang="hu-HU" sz="2400" dirty="0" err="1" smtClean="0"/>
              <a:t>takes</a:t>
            </a:r>
            <a:r>
              <a:rPr lang="hu-HU" sz="2400" dirty="0" smtClean="0"/>
              <a:t> an </a:t>
            </a:r>
            <a:r>
              <a:rPr lang="hu-HU" sz="2400" dirty="0" err="1" smtClean="0"/>
              <a:t>action</a:t>
            </a:r>
            <a:endParaRPr lang="hu-HU" sz="2400" dirty="0" smtClean="0"/>
          </a:p>
          <a:p>
            <a:pPr marL="342900" indent="-342900">
              <a:buAutoNum type="arabicPeriod"/>
            </a:pPr>
            <a:r>
              <a:rPr lang="hu-HU" sz="2400" dirty="0" smtClean="0"/>
              <a:t>The </a:t>
            </a:r>
            <a:r>
              <a:rPr lang="hu-HU" sz="2400" dirty="0" err="1" smtClean="0"/>
              <a:t>state</a:t>
            </a:r>
            <a:r>
              <a:rPr lang="hu-HU" sz="2400" dirty="0" smtClean="0"/>
              <a:t> of </a:t>
            </a:r>
            <a:r>
              <a:rPr lang="hu-HU" sz="2400" dirty="0" err="1" smtClean="0"/>
              <a:t>the</a:t>
            </a:r>
            <a:r>
              <a:rPr lang="hu-HU" sz="2400" dirty="0"/>
              <a:t> </a:t>
            </a:r>
            <a:r>
              <a:rPr lang="hu-HU" sz="2400" dirty="0" err="1" smtClean="0"/>
              <a:t>environment</a:t>
            </a:r>
            <a:r>
              <a:rPr lang="hu-HU" sz="2400" dirty="0" smtClean="0"/>
              <a:t> </a:t>
            </a:r>
            <a:r>
              <a:rPr lang="hu-HU" sz="2400" dirty="0" err="1" smtClean="0"/>
              <a:t>changes</a:t>
            </a:r>
            <a:endParaRPr lang="hu-HU" sz="2400" dirty="0" smtClean="0"/>
          </a:p>
          <a:p>
            <a:r>
              <a:rPr lang="hu-HU" sz="2400" dirty="0"/>
              <a:t> </a:t>
            </a:r>
            <a:r>
              <a:rPr lang="hu-HU" sz="2400" dirty="0" smtClean="0"/>
              <a:t>      and </a:t>
            </a:r>
            <a:r>
              <a:rPr lang="hu-HU" sz="2400" dirty="0" err="1" smtClean="0"/>
              <a:t>the</a:t>
            </a:r>
            <a:r>
              <a:rPr lang="hu-HU" sz="2400" dirty="0" smtClean="0"/>
              <a:t> </a:t>
            </a:r>
            <a:r>
              <a:rPr lang="hu-HU" sz="2400" dirty="0" err="1" smtClean="0"/>
              <a:t>agent</a:t>
            </a:r>
            <a:r>
              <a:rPr lang="hu-HU" sz="2400" dirty="0" smtClean="0"/>
              <a:t> </a:t>
            </a:r>
            <a:r>
              <a:rPr lang="hu-HU" sz="2400" dirty="0" err="1" smtClean="0"/>
              <a:t>gets</a:t>
            </a:r>
            <a:r>
              <a:rPr lang="hu-HU" sz="2400" dirty="0" smtClean="0"/>
              <a:t> a </a:t>
            </a:r>
            <a:r>
              <a:rPr lang="hu-HU" sz="2400" dirty="0" err="1" smtClean="0"/>
              <a:t>reward</a:t>
            </a:r>
            <a:endParaRPr lang="hu-HU" sz="2400" dirty="0" smtClean="0"/>
          </a:p>
          <a:p>
            <a:r>
              <a:rPr lang="hu-HU" sz="2400" dirty="0" smtClean="0"/>
              <a:t>2. 3. 2. 3. ...</a:t>
            </a:r>
            <a:endParaRPr lang="en-US" sz="2400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37" y="3246989"/>
            <a:ext cx="7239000" cy="3105150"/>
          </a:xfrm>
          <a:prstGeom prst="rect">
            <a:avLst/>
          </a:prstGeom>
        </p:spPr>
      </p:pic>
      <p:pic>
        <p:nvPicPr>
          <p:cNvPr id="1028" name="Picture 4" descr="Image result for cartpole openai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2" y="4112482"/>
            <a:ext cx="4617198" cy="21469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89603"/>
            <a:ext cx="946730" cy="6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 err="1"/>
              <a:t>arkov</a:t>
            </a:r>
            <a:r>
              <a:rPr lang="en-US" dirty="0"/>
              <a:t> decision process</a:t>
            </a:r>
          </a:p>
        </p:txBody>
      </p:sp>
      <p:pic>
        <p:nvPicPr>
          <p:cNvPr id="6" name="kittens ringing bell for foo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7" name="Téglalap 6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2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Optimization</a:t>
            </a:r>
          </a:p>
        </p:txBody>
      </p:sp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/>
          <a:srcRect l="1842" t="-1" r="8106" b="-716"/>
          <a:stretch/>
        </p:blipFill>
        <p:spPr>
          <a:xfrm>
            <a:off x="838200" y="1690686"/>
            <a:ext cx="9000187" cy="2687263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47" y="4474397"/>
            <a:ext cx="2876550" cy="428625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974785" y="4467121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maximize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zövegdoboz 12"/>
          <p:cNvSpPr txBox="1"/>
          <p:nvPr/>
        </p:nvSpPr>
        <p:spPr>
          <a:xfrm>
            <a:off x="974785" y="5805657"/>
            <a:ext cx="373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en-US" dirty="0" smtClean="0"/>
              <a:t>policy </a:t>
            </a:r>
            <a:r>
              <a:rPr lang="en-US" dirty="0"/>
              <a:t>gradient </a:t>
            </a:r>
            <a:r>
              <a:rPr lang="en-US" dirty="0" smtClean="0"/>
              <a:t>ascent</a:t>
            </a:r>
            <a:r>
              <a:rPr lang="hu-HU" dirty="0" smtClean="0"/>
              <a:t>:</a:t>
            </a:r>
            <a:endParaRPr lang="en-US" dirty="0"/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542" y="5048356"/>
            <a:ext cx="5303712" cy="320446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986" y="5528766"/>
            <a:ext cx="6293959" cy="923114"/>
          </a:xfrm>
          <a:prstGeom prst="rect">
            <a:avLst/>
          </a:prstGeom>
        </p:spPr>
      </p:pic>
      <p:sp>
        <p:nvSpPr>
          <p:cNvPr id="16" name="Szövegdoboz 15"/>
          <p:cNvSpPr txBox="1"/>
          <p:nvPr/>
        </p:nvSpPr>
        <p:spPr>
          <a:xfrm>
            <a:off x="974785" y="4999470"/>
            <a:ext cx="354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collect </a:t>
            </a:r>
            <a:r>
              <a:rPr lang="en-US" dirty="0"/>
              <a:t>a whole </a:t>
            </a:r>
            <a:r>
              <a:rPr lang="en-US" dirty="0" smtClean="0"/>
              <a:t>trajectory</a:t>
            </a:r>
            <a:r>
              <a:rPr lang="hu-HU" dirty="0" smtClean="0"/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3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050" name="Picture 2" descr="Image result for dqn learn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9516"/>
            <a:ext cx="5600845" cy="264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églalap 7"/>
          <p:cNvSpPr/>
          <p:nvPr/>
        </p:nvSpPr>
        <p:spPr>
          <a:xfrm>
            <a:off x="6571284" y="1999516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maximize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049" y="1999517"/>
            <a:ext cx="2295491" cy="486644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190" y="2794990"/>
            <a:ext cx="3181350" cy="37147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515" y="3366232"/>
            <a:ext cx="3248025" cy="561975"/>
          </a:xfrm>
          <a:prstGeom prst="rect">
            <a:avLst/>
          </a:prstGeom>
        </p:spPr>
      </p:pic>
      <p:sp>
        <p:nvSpPr>
          <p:cNvPr id="13" name="Téglalap 12"/>
          <p:cNvSpPr/>
          <p:nvPr/>
        </p:nvSpPr>
        <p:spPr>
          <a:xfrm>
            <a:off x="6571284" y="2797133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had: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6571284" y="346255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838200" y="4874409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 function for some policy obeys the Bellman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011" y="4806662"/>
            <a:ext cx="3648075" cy="504825"/>
          </a:xfrm>
          <a:prstGeom prst="rect">
            <a:avLst/>
          </a:prstGeom>
        </p:spPr>
      </p:pic>
      <p:pic>
        <p:nvPicPr>
          <p:cNvPr id="19" name="Kép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296" y="6029867"/>
            <a:ext cx="4371975" cy="638175"/>
          </a:xfrm>
          <a:prstGeom prst="rect">
            <a:avLst/>
          </a:prstGeom>
        </p:spPr>
      </p:pic>
      <p:sp>
        <p:nvSpPr>
          <p:cNvPr id="20" name="Téglalap 19"/>
          <p:cNvSpPr/>
          <p:nvPr/>
        </p:nvSpPr>
        <p:spPr>
          <a:xfrm>
            <a:off x="838200" y="6079869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gradient descent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838200" y="5477139"/>
            <a:ext cx="7883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collect ('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')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Replay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69566" cy="1325563"/>
          </a:xfrm>
        </p:spPr>
        <p:txBody>
          <a:bodyPr/>
          <a:lstStyle/>
          <a:p>
            <a:r>
              <a:rPr lang="en-US" dirty="0"/>
              <a:t>Policy-Based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5" name="Cím 1"/>
          <p:cNvSpPr txBox="1">
            <a:spLocks/>
          </p:cNvSpPr>
          <p:nvPr/>
        </p:nvSpPr>
        <p:spPr>
          <a:xfrm>
            <a:off x="5045015" y="481536"/>
            <a:ext cx="7001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 smtClean="0"/>
              <a:t>vs</a:t>
            </a:r>
            <a:endParaRPr lang="en-US" dirty="0"/>
          </a:p>
        </p:txBody>
      </p:sp>
      <p:sp>
        <p:nvSpPr>
          <p:cNvPr id="6" name="Cím 1"/>
          <p:cNvSpPr txBox="1">
            <a:spLocks/>
          </p:cNvSpPr>
          <p:nvPr/>
        </p:nvSpPr>
        <p:spPr>
          <a:xfrm>
            <a:off x="7477663" y="367941"/>
            <a:ext cx="3069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 Based</a:t>
            </a:r>
            <a:endParaRPr lang="en-US" dirty="0"/>
          </a:p>
        </p:txBody>
      </p:sp>
      <p:sp>
        <p:nvSpPr>
          <p:cNvPr id="8" name="Tartalom helye 2"/>
          <p:cNvSpPr txBox="1">
            <a:spLocks/>
          </p:cNvSpPr>
          <p:nvPr/>
        </p:nvSpPr>
        <p:spPr>
          <a:xfrm>
            <a:off x="6298721" y="1959499"/>
            <a:ext cx="47430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lot </a:t>
            </a:r>
            <a:r>
              <a:rPr lang="en-US" dirty="0"/>
              <a:t>of the time, </a:t>
            </a:r>
            <a:r>
              <a:rPr lang="en-US" b="1" dirty="0"/>
              <a:t>policy-based</a:t>
            </a:r>
            <a:r>
              <a:rPr lang="en-US" dirty="0"/>
              <a:t> methods</a:t>
            </a:r>
            <a:r>
              <a:rPr lang="en-US" dirty="0" smtClean="0"/>
              <a:t> </a:t>
            </a:r>
            <a:r>
              <a:rPr lang="en-US" b="1" dirty="0"/>
              <a:t>converge on a local maximum</a:t>
            </a:r>
            <a:r>
              <a:rPr lang="en-US" dirty="0"/>
              <a:t> rather than on the global </a:t>
            </a:r>
            <a:r>
              <a:rPr lang="en-US" dirty="0" smtClean="0"/>
              <a:t>optimum</a:t>
            </a:r>
            <a:endParaRPr lang="hu-HU" dirty="0" smtClean="0"/>
          </a:p>
          <a:p>
            <a:r>
              <a:rPr lang="hu-HU" b="1" dirty="0" err="1"/>
              <a:t>v</a:t>
            </a:r>
            <a:r>
              <a:rPr lang="hu-HU" b="1" dirty="0" err="1" smtClean="0"/>
              <a:t>alue</a:t>
            </a:r>
            <a:r>
              <a:rPr lang="hu-HU" b="1" dirty="0" smtClean="0"/>
              <a:t> </a:t>
            </a:r>
            <a:r>
              <a:rPr lang="hu-HU" b="1" dirty="0" err="1" smtClean="0"/>
              <a:t>based</a:t>
            </a:r>
            <a:r>
              <a:rPr lang="hu-HU" b="1" dirty="0" smtClean="0"/>
              <a:t> </a:t>
            </a:r>
            <a:r>
              <a:rPr lang="hu-HU" dirty="0" err="1" smtClean="0"/>
              <a:t>methods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en-US" dirty="0" smtClean="0"/>
              <a:t>more </a:t>
            </a:r>
            <a:r>
              <a:rPr lang="en-US" b="1" dirty="0"/>
              <a:t>sample efficient </a:t>
            </a:r>
            <a:r>
              <a:rPr lang="en-US" dirty="0" smtClean="0"/>
              <a:t>and</a:t>
            </a:r>
            <a:r>
              <a:rPr lang="hu-HU" dirty="0"/>
              <a:t> </a:t>
            </a:r>
            <a:r>
              <a:rPr lang="en-US" dirty="0" smtClean="0"/>
              <a:t> </a:t>
            </a:r>
            <a:r>
              <a:rPr lang="en-US" b="1" dirty="0" smtClean="0"/>
              <a:t>steady</a:t>
            </a:r>
            <a:endParaRPr lang="hu-HU" b="1" dirty="0" smtClean="0"/>
          </a:p>
          <a:p>
            <a:endParaRPr lang="en-US" b="1" dirty="0"/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990600" y="1959499"/>
            <a:ext cx="47430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policy-based</a:t>
            </a:r>
            <a:r>
              <a:rPr lang="en-US" dirty="0"/>
              <a:t> methods have </a:t>
            </a:r>
            <a:r>
              <a:rPr lang="en-US" b="1" dirty="0"/>
              <a:t>better convergence</a:t>
            </a:r>
            <a:r>
              <a:rPr lang="en-US" dirty="0"/>
              <a:t> properties</a:t>
            </a:r>
            <a:endParaRPr lang="hu-HU" dirty="0"/>
          </a:p>
          <a:p>
            <a:r>
              <a:rPr lang="en-US" dirty="0"/>
              <a:t>policy gradients are </a:t>
            </a:r>
            <a:r>
              <a:rPr lang="en-US" b="1" dirty="0"/>
              <a:t>more effective in high dimensional action spaces</a:t>
            </a:r>
            <a:r>
              <a:rPr lang="en-US" dirty="0"/>
              <a:t>, or when using </a:t>
            </a:r>
            <a:r>
              <a:rPr lang="en-US" b="1" dirty="0"/>
              <a:t>continuous actions</a:t>
            </a:r>
            <a:endParaRPr lang="hu-HU" b="1" dirty="0"/>
          </a:p>
          <a:p>
            <a:r>
              <a:rPr lang="en-US" dirty="0"/>
              <a:t>policy gradient can learn a </a:t>
            </a:r>
            <a:r>
              <a:rPr lang="en-US" b="1" dirty="0"/>
              <a:t>stochastic </a:t>
            </a:r>
            <a:r>
              <a:rPr lang="en-US" b="1" dirty="0" smtClean="0"/>
              <a:t>policy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43401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Actor-Critic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74" name="Picture 2" descr="Image result for actor criti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6"/>
            <a:ext cx="3714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églalap 5"/>
          <p:cNvSpPr/>
          <p:nvPr/>
        </p:nvSpPr>
        <p:spPr>
          <a:xfrm>
            <a:off x="4483692" y="2048725"/>
            <a:ext cx="61045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action based on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endParaRPr lang="hu-H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produce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Q values of the action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92" y="3952258"/>
            <a:ext cx="7259463" cy="11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7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Tensorboard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114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Challenge for RL in </a:t>
            </a:r>
            <a:r>
              <a:rPr lang="en-US" dirty="0" smtClean="0"/>
              <a:t>Real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World Applications</a:t>
            </a:r>
            <a:endParaRPr lang="en-US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102" y="1825625"/>
            <a:ext cx="10109796" cy="4351338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49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591</TotalTime>
  <Words>232</Words>
  <Application>Microsoft Office PowerPoint</Application>
  <PresentationFormat>Szélesvásznú</PresentationFormat>
  <Paragraphs>38</Paragraphs>
  <Slides>11</Slides>
  <Notes>0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Office-téma</vt:lpstr>
      <vt:lpstr>Getting started with RL</vt:lpstr>
      <vt:lpstr>Markov decision process</vt:lpstr>
      <vt:lpstr>Markov decision process</vt:lpstr>
      <vt:lpstr>Policy Optimization</vt:lpstr>
      <vt:lpstr>Q-Learning</vt:lpstr>
      <vt:lpstr>Policy-Based</vt:lpstr>
      <vt:lpstr>Actor-Critic</vt:lpstr>
      <vt:lpstr>Tensorboard</vt:lpstr>
      <vt:lpstr>The Challenge for RL in Real World Applications</vt:lpstr>
      <vt:lpstr>Learning to Drive Smoothly in Minutes</vt:lpstr>
      <vt:lpstr>Wayve.ai Approach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about Duckietown</dc:title>
  <dc:creator>Windows-felhasználó</dc:creator>
  <cp:lastModifiedBy>Windows-felhasználó</cp:lastModifiedBy>
  <cp:revision>35</cp:revision>
  <dcterms:created xsi:type="dcterms:W3CDTF">2019-02-25T15:15:19Z</dcterms:created>
  <dcterms:modified xsi:type="dcterms:W3CDTF">2019-03-31T16:06:18Z</dcterms:modified>
</cp:coreProperties>
</file>